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30"/>
  </p:notesMasterIdLst>
  <p:handoutMasterIdLst>
    <p:handoutMasterId r:id="rId31"/>
  </p:handoutMasterIdLst>
  <p:sldIdLst>
    <p:sldId id="256" r:id="rId2"/>
    <p:sldId id="343" r:id="rId3"/>
    <p:sldId id="323" r:id="rId4"/>
    <p:sldId id="324" r:id="rId5"/>
    <p:sldId id="346" r:id="rId6"/>
    <p:sldId id="347" r:id="rId7"/>
    <p:sldId id="348" r:id="rId8"/>
    <p:sldId id="349" r:id="rId9"/>
    <p:sldId id="350" r:id="rId10"/>
    <p:sldId id="325" r:id="rId11"/>
    <p:sldId id="351" r:id="rId12"/>
    <p:sldId id="352" r:id="rId13"/>
    <p:sldId id="356" r:id="rId14"/>
    <p:sldId id="355" r:id="rId15"/>
    <p:sldId id="354" r:id="rId16"/>
    <p:sldId id="353" r:id="rId17"/>
    <p:sldId id="358" r:id="rId18"/>
    <p:sldId id="357" r:id="rId19"/>
    <p:sldId id="332" r:id="rId20"/>
    <p:sldId id="339" r:id="rId21"/>
    <p:sldId id="361" r:id="rId22"/>
    <p:sldId id="364" r:id="rId23"/>
    <p:sldId id="362" r:id="rId24"/>
    <p:sldId id="365" r:id="rId25"/>
    <p:sldId id="342" r:id="rId26"/>
    <p:sldId id="340" r:id="rId27"/>
    <p:sldId id="341" r:id="rId28"/>
    <p:sldId id="32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96ED"/>
    <a:srgbClr val="5DB2F9"/>
    <a:srgbClr val="FF0000"/>
    <a:srgbClr val="35ADF7"/>
    <a:srgbClr val="434343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8" autoAdjust="0"/>
    <p:restoredTop sz="88710" autoAdjust="0"/>
  </p:normalViewPr>
  <p:slideViewPr>
    <p:cSldViewPr>
      <p:cViewPr>
        <p:scale>
          <a:sx n="70" d="100"/>
          <a:sy n="70" d="100"/>
        </p:scale>
        <p:origin x="-123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sah\Documents\Odjel\e_learning\e_kolegij_2011\MMS_feedback_2107201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&#353;a\Documents\Konferencije\LTEC_2012_Salamanca\IJLT_v2\MMS_feedback_3108201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sah\Documents\Odjel\e_learning\e_kolegij_2011\MMS_feedback_21072011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ta&#353;a\Documents\Konferencije\LTEC_2012_Salamanca\IJLT_v2\MMS_feedback_310820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style val="27"/>
  <c:chart>
    <c:plotArea>
      <c:layout/>
      <c:barChart>
        <c:barDir val="col"/>
        <c:grouping val="clustered"/>
        <c:ser>
          <c:idx val="0"/>
          <c:order val="0"/>
          <c:cat>
            <c:strRef>
              <c:f>Sheet2!$K$5:$O$5</c:f>
              <c:strCache>
                <c:ptCount val="5"/>
                <c:pt idx="0">
                  <c:v>Books with lessons</c:v>
                </c:pt>
                <c:pt idx="1">
                  <c:v>Online tests</c:v>
                </c:pt>
                <c:pt idx="2">
                  <c:v>Forum</c:v>
                </c:pt>
                <c:pt idx="3">
                  <c:v>Flash seminar</c:v>
                </c:pt>
                <c:pt idx="4">
                  <c:v>All elements</c:v>
                </c:pt>
              </c:strCache>
            </c:strRef>
          </c:cat>
          <c:val>
            <c:numRef>
              <c:f>Sheet2!$K$6:$O$6</c:f>
              <c:numCache>
                <c:formatCode>General</c:formatCode>
                <c:ptCount val="5"/>
                <c:pt idx="0">
                  <c:v>0.60000000000000064</c:v>
                </c:pt>
                <c:pt idx="1">
                  <c:v>0.750000000000001</c:v>
                </c:pt>
                <c:pt idx="2">
                  <c:v>0</c:v>
                </c:pt>
                <c:pt idx="3">
                  <c:v>0.55000000000000004</c:v>
                </c:pt>
                <c:pt idx="4">
                  <c:v>0.2</c:v>
                </c:pt>
              </c:numCache>
            </c:numRef>
          </c:val>
        </c:ser>
        <c:axId val="63724160"/>
        <c:axId val="63873408"/>
      </c:barChart>
      <c:catAx>
        <c:axId val="63724160"/>
        <c:scaling>
          <c:orientation val="minMax"/>
        </c:scaling>
        <c:axPos val="b"/>
        <c:tickLblPos val="nextTo"/>
        <c:crossAx val="63873408"/>
        <c:crosses val="autoZero"/>
        <c:auto val="1"/>
        <c:lblAlgn val="ctr"/>
        <c:lblOffset val="100"/>
      </c:catAx>
      <c:valAx>
        <c:axId val="63873408"/>
        <c:scaling>
          <c:orientation val="minMax"/>
        </c:scaling>
        <c:axPos val="l"/>
        <c:majorGridlines/>
        <c:numFmt formatCode="General" sourceLinked="1"/>
        <c:tickLblPos val="nextTo"/>
        <c:crossAx val="637241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7.0302901326523476E-2"/>
          <c:y val="2.3550482422981273E-2"/>
          <c:w val="0.88164905062542931"/>
          <c:h val="0.81337499179552752"/>
        </c:manualLayout>
      </c:layout>
      <c:bar3DChart>
        <c:barDir val="col"/>
        <c:grouping val="clustered"/>
        <c:ser>
          <c:idx val="0"/>
          <c:order val="0"/>
          <c:cat>
            <c:strRef>
              <c:f>grafovi!$H$5:$L$5</c:f>
              <c:strCache>
                <c:ptCount val="5"/>
                <c:pt idx="0">
                  <c:v>Books with lessons</c:v>
                </c:pt>
                <c:pt idx="1">
                  <c:v>Online tests</c:v>
                </c:pt>
                <c:pt idx="2">
                  <c:v>Forum</c:v>
                </c:pt>
                <c:pt idx="3">
                  <c:v>Flash seminar</c:v>
                </c:pt>
                <c:pt idx="4">
                  <c:v>All elements</c:v>
                </c:pt>
              </c:strCache>
            </c:strRef>
          </c:cat>
          <c:val>
            <c:numRef>
              <c:f>grafovi!$H$6:$L$6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0.04</c:v>
                </c:pt>
                <c:pt idx="3">
                  <c:v>0.3</c:v>
                </c:pt>
                <c:pt idx="4">
                  <c:v>0.1</c:v>
                </c:pt>
              </c:numCache>
            </c:numRef>
          </c:val>
        </c:ser>
        <c:shape val="box"/>
        <c:axId val="59802752"/>
        <c:axId val="59834368"/>
        <c:axId val="0"/>
      </c:bar3DChart>
      <c:catAx>
        <c:axId val="59802752"/>
        <c:scaling>
          <c:orientation val="minMax"/>
        </c:scaling>
        <c:axPos val="b"/>
        <c:numFmt formatCode="General" sourceLinked="1"/>
        <c:tickLblPos val="nextTo"/>
        <c:crossAx val="59834368"/>
        <c:crosses val="autoZero"/>
        <c:auto val="1"/>
        <c:lblAlgn val="ctr"/>
        <c:lblOffset val="100"/>
      </c:catAx>
      <c:valAx>
        <c:axId val="59834368"/>
        <c:scaling>
          <c:orientation val="minMax"/>
        </c:scaling>
        <c:axPos val="l"/>
        <c:majorGridlines/>
        <c:numFmt formatCode="General" sourceLinked="1"/>
        <c:tickLblPos val="nextTo"/>
        <c:crossAx val="59802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style val="26"/>
  <c:chart>
    <c:plotArea>
      <c:layout/>
      <c:barChart>
        <c:barDir val="col"/>
        <c:grouping val="clustered"/>
        <c:ser>
          <c:idx val="0"/>
          <c:order val="0"/>
          <c:cat>
            <c:strRef>
              <c:f>Sheet2!$D$17:$H$17</c:f>
              <c:strCache>
                <c:ptCount val="5"/>
                <c:pt idx="0">
                  <c:v>Learning from books</c:v>
                </c:pt>
                <c:pt idx="1">
                  <c:v>Solving the online tests</c:v>
                </c:pt>
                <c:pt idx="2">
                  <c:v>Working on seminar</c:v>
                </c:pt>
                <c:pt idx="3">
                  <c:v>Discussing in forum</c:v>
                </c:pt>
                <c:pt idx="4">
                  <c:v>Combining all activities</c:v>
                </c:pt>
              </c:strCache>
            </c:strRef>
          </c:cat>
          <c:val>
            <c:numRef>
              <c:f>Sheet2!$D$18:$H$18</c:f>
              <c:numCache>
                <c:formatCode>General</c:formatCode>
                <c:ptCount val="5"/>
                <c:pt idx="0">
                  <c:v>0.5</c:v>
                </c:pt>
                <c:pt idx="1">
                  <c:v>0.55000000000000004</c:v>
                </c:pt>
                <c:pt idx="2">
                  <c:v>0.60000000000000064</c:v>
                </c:pt>
                <c:pt idx="3">
                  <c:v>0</c:v>
                </c:pt>
                <c:pt idx="4">
                  <c:v>0.25</c:v>
                </c:pt>
              </c:numCache>
            </c:numRef>
          </c:val>
        </c:ser>
        <c:axId val="63888768"/>
        <c:axId val="64173184"/>
      </c:barChart>
      <c:catAx>
        <c:axId val="63888768"/>
        <c:scaling>
          <c:orientation val="minMax"/>
        </c:scaling>
        <c:axPos val="b"/>
        <c:tickLblPos val="nextTo"/>
        <c:crossAx val="64173184"/>
        <c:crosses val="autoZero"/>
        <c:auto val="1"/>
        <c:lblAlgn val="ctr"/>
        <c:lblOffset val="100"/>
      </c:catAx>
      <c:valAx>
        <c:axId val="64173184"/>
        <c:scaling>
          <c:orientation val="minMax"/>
        </c:scaling>
        <c:axPos val="l"/>
        <c:majorGridlines/>
        <c:numFmt formatCode="General" sourceLinked="1"/>
        <c:tickLblPos val="nextTo"/>
        <c:crossAx val="638887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grafovi!$H$15:$L$15</c:f>
              <c:strCache>
                <c:ptCount val="5"/>
                <c:pt idx="0">
                  <c:v>1 - learning from books</c:v>
                </c:pt>
                <c:pt idx="1">
                  <c:v>2 - solving the online tests</c:v>
                </c:pt>
                <c:pt idx="2">
                  <c:v>3 - working on seminar</c:v>
                </c:pt>
                <c:pt idx="3">
                  <c:v>4 - discussing in forum</c:v>
                </c:pt>
                <c:pt idx="4">
                  <c:v>5 - combining all activities</c:v>
                </c:pt>
              </c:strCache>
            </c:strRef>
          </c:cat>
          <c:val>
            <c:numRef>
              <c:f>grafovi!$H$16:$L$16</c:f>
              <c:numCache>
                <c:formatCode>General</c:formatCode>
                <c:ptCount val="5"/>
                <c:pt idx="0">
                  <c:v>0.3</c:v>
                </c:pt>
                <c:pt idx="1">
                  <c:v>0.4</c:v>
                </c:pt>
                <c:pt idx="2">
                  <c:v>0.2</c:v>
                </c:pt>
                <c:pt idx="3">
                  <c:v>0.04</c:v>
                </c:pt>
                <c:pt idx="4">
                  <c:v>0.4</c:v>
                </c:pt>
              </c:numCache>
            </c:numRef>
          </c:val>
        </c:ser>
        <c:shape val="box"/>
        <c:axId val="60822272"/>
        <c:axId val="62631936"/>
        <c:axId val="0"/>
      </c:bar3DChart>
      <c:catAx>
        <c:axId val="60822272"/>
        <c:scaling>
          <c:orientation val="minMax"/>
        </c:scaling>
        <c:axPos val="b"/>
        <c:numFmt formatCode="General" sourceLinked="1"/>
        <c:tickLblPos val="nextTo"/>
        <c:crossAx val="62631936"/>
        <c:crosses val="autoZero"/>
        <c:auto val="1"/>
        <c:lblAlgn val="ctr"/>
        <c:lblOffset val="100"/>
      </c:catAx>
      <c:valAx>
        <c:axId val="62631936"/>
        <c:scaling>
          <c:orientation val="minMax"/>
        </c:scaling>
        <c:axPos val="l"/>
        <c:majorGridlines/>
        <c:numFmt formatCode="General" sourceLinked="1"/>
        <c:tickLblPos val="nextTo"/>
        <c:crossAx val="608222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fld id="{31D913B6-2C7D-45A1-BC37-171E100872E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fld id="{76577E68-06D2-4E75-9A4B-4FFBD08FF22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E94D38-27C9-400E-8952-F72FAA2FCCF9}" type="slidenum">
              <a:rPr lang="hr-HR" smtClean="0"/>
              <a:pPr/>
              <a:t>1</a:t>
            </a:fld>
            <a:endParaRPr lang="hr-H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577E68-06D2-4E75-9A4B-4FFBD08FF224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577E68-06D2-4E75-9A4B-4FFBD08FF224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F49C05-0C80-4AFC-BD5B-41633F45359F}" type="slidenum">
              <a:rPr lang="en-US"/>
              <a:pPr/>
              <a:t>16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577E68-06D2-4E75-9A4B-4FFBD08FF224}" type="slidenum">
              <a:rPr lang="hr-HR" smtClean="0"/>
              <a:pPr>
                <a:defRPr/>
              </a:pPr>
              <a:t>17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577E68-06D2-4E75-9A4B-4FFBD08FF224}" type="slidenum">
              <a:rPr lang="hr-HR" smtClean="0"/>
              <a:pPr>
                <a:defRPr/>
              </a:pPr>
              <a:t>18</a:t>
            </a:fld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9CF806-F105-40F3-BF89-D2BE72086B4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z="1200" dirty="0" smtClean="0"/>
              <a:t>	</a:t>
            </a:r>
            <a:endParaRPr lang="hr-HR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30738D-4DEF-4E2B-9594-1D40EABFB685}" type="slidenum">
              <a:rPr lang="hr-HR" smtClean="0"/>
              <a:pPr/>
              <a:t>20</a:t>
            </a:fld>
            <a:endParaRPr lang="hr-H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F632E3-0083-493F-8152-5893B5A66BEE}" type="slidenum">
              <a:rPr lang="hr-HR" smtClean="0"/>
              <a:pPr/>
              <a:t>25</a:t>
            </a:fld>
            <a:endParaRPr lang="hr-H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C6BAF-954A-4956-9101-465070A6F1DA}" type="slidenum">
              <a:rPr lang="hr-HR" smtClean="0"/>
              <a:pPr/>
              <a:t>26</a:t>
            </a:fld>
            <a:endParaRPr lang="hr-H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07329-CD1E-439D-A122-F9568C95A6E3}" type="slidenum">
              <a:rPr lang="hr-HR" smtClean="0"/>
              <a:pPr/>
              <a:t>27</a:t>
            </a:fld>
            <a:endParaRPr lang="hr-H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64957-5353-4F18-A8F6-D63E856A8348}" type="slidenum">
              <a:rPr lang="hr-HR" smtClean="0"/>
              <a:pPr/>
              <a:t>3</a:t>
            </a:fld>
            <a:endParaRPr lang="hr-H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2C5F8-9014-4595-B297-EAAC54A6989C}" type="slidenum">
              <a:rPr lang="hr-HR" smtClean="0"/>
              <a:pPr/>
              <a:t>28</a:t>
            </a:fld>
            <a:endParaRPr lang="hr-H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0F8402-6FA3-40B5-AFC7-111956AE727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FAB428-AB74-4E28-A467-B0289C2B3B36}" type="slidenum">
              <a:rPr lang="hr-HR" smtClean="0"/>
              <a:pPr/>
              <a:t>5</a:t>
            </a:fld>
            <a:endParaRPr lang="hr-H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FC3450-F948-4546-B0DF-26B6DBE2CDAC}" type="slidenum">
              <a:rPr lang="hr-HR" smtClean="0"/>
              <a:pPr/>
              <a:t>6</a:t>
            </a:fld>
            <a:endParaRPr lang="hr-H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2DDBA4-17DA-489F-9CA4-2173B130BE7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05147-6E6C-411B-A1D2-5177620EED0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The seminar was given 30 points (corresponds to 30% of the final course grade)</a:t>
            </a:r>
            <a:endParaRPr lang="hr-HR" dirty="0" smtClean="0"/>
          </a:p>
          <a:p>
            <a:endParaRPr lang="hr-HR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DFA4E-248E-4832-923B-75E6E93F5DEE}" type="slidenum">
              <a:rPr lang="hr-HR" smtClean="0"/>
              <a:pPr/>
              <a:t>9</a:t>
            </a:fld>
            <a:endParaRPr lang="hr-H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5BC665-B5DA-498B-B4D0-77963A64A8A0}" type="slidenum">
              <a:rPr lang="hr-HR" smtClean="0"/>
              <a:pPr/>
              <a:t>10</a:t>
            </a:fld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408738"/>
            <a:ext cx="468313" cy="333375"/>
          </a:xfrm>
          <a:prstGeom prst="rect">
            <a:avLst/>
          </a:prstGeom>
          <a:solidFill>
            <a:srgbClr val="4343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58888" y="6408738"/>
            <a:ext cx="7885112" cy="333375"/>
          </a:xfrm>
          <a:prstGeom prst="rect">
            <a:avLst/>
          </a:prstGeom>
          <a:solidFill>
            <a:srgbClr val="4343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395288" y="6092825"/>
            <a:ext cx="936625" cy="9366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500563" y="1150938"/>
            <a:ext cx="4643437" cy="190500"/>
          </a:xfrm>
          <a:prstGeom prst="rect">
            <a:avLst/>
          </a:prstGeom>
          <a:solidFill>
            <a:srgbClr val="4343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684213" y="6381750"/>
            <a:ext cx="358775" cy="358775"/>
          </a:xfrm>
          <a:prstGeom prst="ellipse">
            <a:avLst/>
          </a:prstGeom>
          <a:solidFill>
            <a:srgbClr val="0996E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pic>
        <p:nvPicPr>
          <p:cNvPr id="9" name="Picture 17" descr="logo engleski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41021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7527C-15A4-4DFE-B763-B6B3E237B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55966-A551-4D65-A3BB-3707A8CD01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3025" y="260350"/>
            <a:ext cx="2057400" cy="6038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019800" cy="6038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6A0D8-872B-426C-8755-A972FB6B4C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996ED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8888" y="6381750"/>
            <a:ext cx="25209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56D69-50E5-402E-ACB5-77261195F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619250" y="6381750"/>
            <a:ext cx="6697663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475" y="6381750"/>
            <a:ext cx="4897438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F5EA3-F0C6-42D2-A962-21C6F43F3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73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1825" y="1773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66474-1096-4560-8F9A-1EECD2E708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3A118-FDA4-4370-B920-C2C6EAF1C4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8888" y="6381750"/>
            <a:ext cx="25209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92500" y="6381750"/>
            <a:ext cx="48958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40085-92FA-4E16-A808-B598D6C06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31913" y="6381750"/>
            <a:ext cx="2519362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92500" y="6381750"/>
            <a:ext cx="48958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AD448-8DBF-47EC-9378-93B3EE163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C7FE0-9CEC-47E8-B1C6-DFCA9FBF70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FD202-7590-4C5A-823E-89DEC22126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258888" y="6408738"/>
            <a:ext cx="7885112" cy="333375"/>
          </a:xfrm>
          <a:prstGeom prst="rect">
            <a:avLst/>
          </a:prstGeom>
          <a:solidFill>
            <a:srgbClr val="4343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7991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73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6408738"/>
            <a:ext cx="468313" cy="333375"/>
          </a:xfrm>
          <a:prstGeom prst="rect">
            <a:avLst/>
          </a:prstGeom>
          <a:solidFill>
            <a:srgbClr val="4343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1550" y="6408738"/>
            <a:ext cx="2520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9475" y="6381750"/>
            <a:ext cx="4897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  <p:sp>
        <p:nvSpPr>
          <p:cNvPr id="60424" name="Oval 8"/>
          <p:cNvSpPr>
            <a:spLocks noChangeArrowheads="1"/>
          </p:cNvSpPr>
          <p:nvPr/>
        </p:nvSpPr>
        <p:spPr bwMode="auto">
          <a:xfrm>
            <a:off x="395288" y="6092825"/>
            <a:ext cx="936625" cy="9366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604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08738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ADBAD95-3AA9-4058-872C-8C624DEBD1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0426" name="Oval 10"/>
          <p:cNvSpPr>
            <a:spLocks noChangeArrowheads="1"/>
          </p:cNvSpPr>
          <p:nvPr/>
        </p:nvSpPr>
        <p:spPr bwMode="auto">
          <a:xfrm>
            <a:off x="684213" y="6381750"/>
            <a:ext cx="358775" cy="358775"/>
          </a:xfrm>
          <a:prstGeom prst="ellipse">
            <a:avLst/>
          </a:prstGeom>
          <a:solidFill>
            <a:srgbClr val="0996E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250825" y="1412875"/>
            <a:ext cx="8893175" cy="144463"/>
          </a:xfrm>
          <a:prstGeom prst="rect">
            <a:avLst/>
          </a:prstGeom>
          <a:solidFill>
            <a:srgbClr val="4343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395288" y="1557338"/>
            <a:ext cx="8748712" cy="71437"/>
          </a:xfrm>
          <a:prstGeom prst="rect">
            <a:avLst/>
          </a:prstGeom>
          <a:solidFill>
            <a:srgbClr val="0996E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79" r:id="rId4"/>
    <p:sldLayoutId id="2147483880" r:id="rId5"/>
    <p:sldLayoutId id="2147483888" r:id="rId6"/>
    <p:sldLayoutId id="2147483889" r:id="rId7"/>
    <p:sldLayoutId id="2147483881" r:id="rId8"/>
    <p:sldLayoutId id="2147483882" r:id="rId9"/>
    <p:sldLayoutId id="2147483883" r:id="rId10"/>
    <p:sldLayoutId id="214748388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348880"/>
            <a:ext cx="4680520" cy="1470025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996ED"/>
                </a:solidFill>
              </a:rPr>
              <a:t>A Blended Learning Model for "Multimedia Systems" Course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4365104"/>
            <a:ext cx="7921625" cy="1198563"/>
          </a:xfrm>
        </p:spPr>
        <p:txBody>
          <a:bodyPr/>
          <a:lstStyle/>
          <a:p>
            <a:pPr eaLnBrk="1" hangingPunct="1"/>
            <a:r>
              <a:rPr lang="fi-FI" dirty="0" smtClean="0"/>
              <a:t>Natasa Hoic-Bozic, </a:t>
            </a:r>
            <a:endParaRPr lang="hr-HR" dirty="0" smtClean="0"/>
          </a:p>
          <a:p>
            <a:pPr eaLnBrk="1" hangingPunct="1"/>
            <a:r>
              <a:rPr lang="en-GB" sz="2800" dirty="0" smtClean="0"/>
              <a:t>Division of </a:t>
            </a:r>
            <a:r>
              <a:rPr lang="hr-HR" sz="2800" dirty="0" smtClean="0"/>
              <a:t>m</a:t>
            </a:r>
            <a:r>
              <a:rPr lang="en-GB" sz="2800" dirty="0" err="1" smtClean="0"/>
              <a:t>ultimedia</a:t>
            </a:r>
            <a:r>
              <a:rPr lang="en-GB" sz="2800" dirty="0" smtClean="0"/>
              <a:t> systems and e-learning</a:t>
            </a:r>
            <a:endParaRPr lang="fi-FI" sz="2800" dirty="0" smtClean="0"/>
          </a:p>
          <a:p>
            <a:pPr eaLnBrk="1" hangingPunct="1"/>
            <a:endParaRPr lang="hr-HR" dirty="0" smtClean="0"/>
          </a:p>
          <a:p>
            <a:pPr eaLnBrk="1" hangingPunct="1"/>
            <a:endParaRPr lang="en-GB" sz="2800" dirty="0" smtClean="0"/>
          </a:p>
          <a:p>
            <a:pPr eaLnBrk="1" hangingPunct="1"/>
            <a:endParaRPr lang="hr-HR" sz="2800" dirty="0" smtClean="0"/>
          </a:p>
          <a:p>
            <a:pPr algn="l"/>
            <a:r>
              <a:rPr lang="hr-HR" sz="2800" dirty="0" smtClean="0"/>
              <a:t> </a:t>
            </a:r>
            <a:endParaRPr lang="en-GB" sz="2800" dirty="0" smtClean="0"/>
          </a:p>
          <a:p>
            <a:pPr eaLnBrk="1" hangingPunct="1"/>
            <a:endParaRPr lang="en-GB" sz="28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83968" y="0"/>
            <a:ext cx="460851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600" u="none" dirty="0"/>
              <a:t>Odjel za informatiku</a:t>
            </a:r>
            <a:r>
              <a:rPr lang="en-GB" sz="1600" u="none" dirty="0"/>
              <a:t>, </a:t>
            </a:r>
            <a:r>
              <a:rPr lang="hr-HR" sz="1600" u="none" dirty="0"/>
              <a:t>Sveučilište u Rijeci</a:t>
            </a:r>
            <a:endParaRPr lang="en-GB" sz="1600" u="none" dirty="0"/>
          </a:p>
          <a:p>
            <a:pPr algn="r"/>
            <a:r>
              <a:rPr lang="en-GB" sz="1600" u="none" dirty="0" err="1"/>
              <a:t>Omladinska</a:t>
            </a:r>
            <a:r>
              <a:rPr lang="en-GB" sz="1600" u="none" dirty="0"/>
              <a:t> 14, 51000 Rijeka, </a:t>
            </a:r>
            <a:r>
              <a:rPr lang="hr-HR" sz="1600" u="none" dirty="0"/>
              <a:t>Hrvatska</a:t>
            </a:r>
          </a:p>
          <a:p>
            <a:pPr algn="r"/>
            <a:r>
              <a:rPr lang="en-US" sz="1400" u="none" dirty="0"/>
              <a:t>Tel</a:t>
            </a:r>
            <a:r>
              <a:rPr lang="hr-HR" sz="1400" u="none" dirty="0"/>
              <a:t>.</a:t>
            </a:r>
            <a:r>
              <a:rPr lang="en-US" sz="1400" u="none" dirty="0"/>
              <a:t>: + 385 51 345 </a:t>
            </a:r>
            <a:r>
              <a:rPr lang="en-US" sz="1400" u="none" dirty="0" smtClean="0"/>
              <a:t>04</a:t>
            </a:r>
            <a:r>
              <a:rPr lang="hr-HR" sz="1400" u="none" dirty="0" smtClean="0"/>
              <a:t>6</a:t>
            </a:r>
            <a:r>
              <a:rPr lang="en-US" sz="1400" u="none" dirty="0" smtClean="0"/>
              <a:t> </a:t>
            </a:r>
            <a:r>
              <a:rPr lang="en-US" sz="1400" u="none" dirty="0"/>
              <a:t>Fax: + 385 51 </a:t>
            </a:r>
            <a:r>
              <a:rPr lang="en-US" sz="1400" u="none" dirty="0" smtClean="0"/>
              <a:t>34</a:t>
            </a:r>
            <a:r>
              <a:rPr lang="hr-HR" sz="1400" u="none" dirty="0" smtClean="0"/>
              <a:t>4 100</a:t>
            </a:r>
          </a:p>
          <a:p>
            <a:pPr algn="r"/>
            <a:r>
              <a:rPr lang="en-GB" sz="1600" u="none" dirty="0" smtClean="0">
                <a:solidFill>
                  <a:srgbClr val="0996ED"/>
                </a:solidFill>
              </a:rPr>
              <a:t>http://www.inf.uniri.hr</a:t>
            </a:r>
            <a:r>
              <a:rPr lang="hr-HR" sz="1600" u="none" dirty="0" smtClean="0">
                <a:solidFill>
                  <a:srgbClr val="0996ED"/>
                </a:solidFill>
              </a:rPr>
              <a:t> </a:t>
            </a:r>
            <a:endParaRPr lang="en-US" sz="1600" u="none" dirty="0" smtClean="0">
              <a:solidFill>
                <a:srgbClr val="0996ED"/>
              </a:solidFill>
            </a:endParaRPr>
          </a:p>
          <a:p>
            <a:pPr algn="r"/>
            <a:r>
              <a:rPr lang="en-US" sz="1600" u="none" dirty="0" smtClean="0"/>
              <a:t> </a:t>
            </a:r>
            <a:endParaRPr lang="en-US" sz="1600" u="none" dirty="0"/>
          </a:p>
        </p:txBody>
      </p:sp>
      <p:pic>
        <p:nvPicPr>
          <p:cNvPr id="5" name="Content Placeholder 6" descr="kamp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64088" y="1772816"/>
            <a:ext cx="2880320" cy="213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Sequential blended learning model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Combination of</a:t>
            </a:r>
            <a:r>
              <a:rPr lang="hr-HR" dirty="0" smtClean="0"/>
              <a:t>:</a:t>
            </a:r>
          </a:p>
          <a:p>
            <a:pPr lvl="1"/>
            <a:r>
              <a:rPr lang="en-GB" dirty="0" smtClean="0"/>
              <a:t>f2f environment and an online environment</a:t>
            </a:r>
          </a:p>
          <a:p>
            <a:pPr lvl="1"/>
            <a:r>
              <a:rPr lang="en-GB" dirty="0" smtClean="0"/>
              <a:t>Independent learning, online discussions</a:t>
            </a:r>
            <a:r>
              <a:rPr lang="hr-HR" dirty="0" smtClean="0"/>
              <a:t>, </a:t>
            </a:r>
            <a:r>
              <a:rPr lang="en-GB" dirty="0" smtClean="0"/>
              <a:t>f2f practical work on computers, and problem-based learning </a:t>
            </a:r>
          </a:p>
          <a:p>
            <a:r>
              <a:rPr lang="en-GB" dirty="0" smtClean="0"/>
              <a:t>Activities are integrated chronologically in the course</a:t>
            </a:r>
          </a:p>
          <a:p>
            <a:r>
              <a:rPr lang="en-GB" dirty="0" smtClean="0"/>
              <a:t>The course schedule is published in the course calendar</a:t>
            </a:r>
          </a:p>
          <a:p>
            <a:endParaRPr lang="en-GB" dirty="0" smtClean="0"/>
          </a:p>
        </p:txBody>
      </p:sp>
      <p:sp>
        <p:nvSpPr>
          <p:cNvPr id="102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02CA5D-79A8-4BF7-8F65-F63778CEC9E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1200" dirty="0" smtClean="0">
                <a:solidFill>
                  <a:schemeClr val="tx1"/>
                </a:solidFill>
                <a:latin typeface="Arial" charset="0"/>
                <a:ea typeface="+mj-ea"/>
                <a:cs typeface="Arial" charset="0"/>
              </a:rPr>
              <a:t>The order of the activities </a:t>
            </a:r>
            <a:endParaRPr lang="hr-HR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899E9-0E95-40F2-83CF-E1EA3404738E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8848733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 smtClean="0"/>
              <a:t>Moodle</a:t>
            </a:r>
            <a:r>
              <a:rPr lang="en-GB" sz="4000" dirty="0" smtClean="0"/>
              <a:t> LMS </a:t>
            </a:r>
            <a:r>
              <a:rPr lang="en-GB" sz="4000" dirty="0" err="1" smtClean="0"/>
              <a:t>MudRi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Books with lessons</a:t>
            </a:r>
          </a:p>
          <a:p>
            <a:r>
              <a:rPr lang="en-GB" sz="2800" dirty="0" smtClean="0"/>
              <a:t>Tests for self-assessment and knowledge assessment</a:t>
            </a:r>
          </a:p>
          <a:p>
            <a:r>
              <a:rPr lang="en-GB" sz="2800" dirty="0" smtClean="0"/>
              <a:t>Home</a:t>
            </a:r>
            <a:r>
              <a:rPr lang="hr-HR" sz="2800" dirty="0" smtClean="0"/>
              <a:t> </a:t>
            </a:r>
            <a:r>
              <a:rPr lang="en-GB" sz="2800" dirty="0" smtClean="0"/>
              <a:t>assignments that use advanced file submission</a:t>
            </a:r>
          </a:p>
          <a:p>
            <a:r>
              <a:rPr lang="en-GB" sz="2800" dirty="0" smtClean="0"/>
              <a:t>Forums (for announcements, discussions and Q&amp;A forums)</a:t>
            </a:r>
          </a:p>
          <a:p>
            <a:r>
              <a:rPr lang="en-GB" sz="2800" dirty="0" smtClean="0"/>
              <a:t>Calendar</a:t>
            </a:r>
          </a:p>
          <a:p>
            <a:r>
              <a:rPr lang="en-GB" sz="2800" dirty="0" smtClean="0"/>
              <a:t>Grades report, survey, reports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56D69-50E5-402E-ACB5-77261195FC0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60648"/>
            <a:ext cx="219075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Thematic form with blocks/topics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56D69-50E5-402E-ACB5-77261195FC0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652" y="1700808"/>
            <a:ext cx="8797348" cy="497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3FF1-68F0-486C-8D7C-D5D39D05939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54006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19800" y="381000"/>
            <a:ext cx="2438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none" dirty="0" smtClean="0">
                <a:solidFill>
                  <a:srgbClr val="C00000"/>
                </a:solidFill>
              </a:rPr>
              <a:t>Blocks for the course topics</a:t>
            </a:r>
          </a:p>
          <a:p>
            <a:endParaRPr lang="hr-HR" sz="2800" u="none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2362200"/>
            <a:ext cx="335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u="none" smtClean="0"/>
              <a:t> book with lectures </a:t>
            </a:r>
          </a:p>
          <a:p>
            <a:pPr>
              <a:buFont typeface="Arial" pitchFamily="34" charset="0"/>
              <a:buChar char="•"/>
            </a:pPr>
            <a:r>
              <a:rPr lang="en-GB" sz="2400" u="none" smtClean="0"/>
              <a:t> </a:t>
            </a:r>
            <a:r>
              <a:rPr lang="en-GB" sz="2400" u="none" smtClean="0">
                <a:cs typeface="Arial" charset="0"/>
              </a:rPr>
              <a:t>learning </a:t>
            </a:r>
            <a:r>
              <a:rPr lang="en-GB" sz="2400" u="none">
                <a:cs typeface="Arial" charset="0"/>
              </a:rPr>
              <a:t>outcomes </a:t>
            </a:r>
            <a:endParaRPr lang="en-GB" sz="2400" u="none" smtClean="0"/>
          </a:p>
          <a:p>
            <a:pPr>
              <a:buFont typeface="Arial" pitchFamily="34" charset="0"/>
              <a:buChar char="•"/>
            </a:pPr>
            <a:r>
              <a:rPr lang="en-GB" sz="2400" u="none" smtClean="0"/>
              <a:t> </a:t>
            </a:r>
            <a:r>
              <a:rPr lang="en-GB" sz="2400" u="none" smtClean="0">
                <a:cs typeface="Arial" charset="0"/>
              </a:rPr>
              <a:t>literature </a:t>
            </a:r>
            <a:r>
              <a:rPr lang="en-GB" sz="2400" u="none">
                <a:cs typeface="Arial" charset="0"/>
              </a:rPr>
              <a:t>and links </a:t>
            </a:r>
            <a:endParaRPr lang="en-GB" sz="2400" u="none" smtClean="0"/>
          </a:p>
          <a:p>
            <a:pPr>
              <a:buFont typeface="Arial" pitchFamily="34" charset="0"/>
              <a:buChar char="•"/>
            </a:pPr>
            <a:r>
              <a:rPr lang="en-GB" sz="2400" u="none" smtClean="0">
                <a:cs typeface="Arial" charset="0"/>
              </a:rPr>
              <a:t> test </a:t>
            </a:r>
            <a:r>
              <a:rPr lang="en-GB" sz="2400" u="none">
                <a:cs typeface="Arial" charset="0"/>
              </a:rPr>
              <a:t>for </a:t>
            </a:r>
            <a:r>
              <a:rPr lang="en-GB" sz="2400" u="none" smtClean="0">
                <a:cs typeface="Arial" charset="0"/>
              </a:rPr>
              <a:t>self-assessment</a:t>
            </a:r>
          </a:p>
          <a:p>
            <a:pPr>
              <a:buFont typeface="Arial" pitchFamily="34" charset="0"/>
              <a:buChar char="•"/>
            </a:pPr>
            <a:r>
              <a:rPr lang="en-GB" sz="2400" u="none" smtClean="0"/>
              <a:t> PPT presentation given at a f2f lecture</a:t>
            </a:r>
            <a:endParaRPr lang="en-GB" sz="2400" u="non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3FF1-68F0-486C-8D7C-D5D39D05939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38" y="304800"/>
            <a:ext cx="9026662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C204D-B6C9-4AEC-A434-8E3F0B26C290}" type="slidenum">
              <a:rPr lang="en-US"/>
              <a:pPr/>
              <a:t>16</a:t>
            </a:fld>
            <a:endParaRPr 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381000"/>
            <a:ext cx="895350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Question and answer (Q&amp;A)</a:t>
            </a:r>
            <a:endParaRPr lang="en-GB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7BCC0-16A6-4F68-9C81-A17E537ECE0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28725"/>
            <a:ext cx="8658225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1547664" y="3501008"/>
            <a:ext cx="792088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123728" y="6237312"/>
            <a:ext cx="792088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Efficiency of the used technology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569647" cy="4525962"/>
          </a:xfrm>
        </p:spPr>
        <p:txBody>
          <a:bodyPr/>
          <a:lstStyle/>
          <a:p>
            <a:r>
              <a:rPr lang="en-GB" dirty="0" smtClean="0"/>
              <a:t>Students of computer science - used to digital media and </a:t>
            </a:r>
            <a:r>
              <a:rPr lang="en-GB" dirty="0" err="1" smtClean="0"/>
              <a:t>MudRi</a:t>
            </a:r>
            <a:r>
              <a:rPr lang="en-GB" dirty="0" smtClean="0"/>
              <a:t> LMS</a:t>
            </a:r>
          </a:p>
          <a:p>
            <a:r>
              <a:rPr lang="en-GB" dirty="0" smtClean="0"/>
              <a:t>The used technology was not by its self new</a:t>
            </a:r>
          </a:p>
          <a:p>
            <a:r>
              <a:rPr lang="en-GB" dirty="0" smtClean="0"/>
              <a:t>Encouraging the students to learn continuously and independently </a:t>
            </a:r>
          </a:p>
          <a:p>
            <a:r>
              <a:rPr lang="en-GB" dirty="0" smtClean="0"/>
              <a:t>Develop communication skills in a written form (basic competencies </a:t>
            </a:r>
            <a:r>
              <a:rPr lang="en-GB" smtClean="0"/>
              <a:t>of </a:t>
            </a:r>
            <a:r>
              <a:rPr lang="en-GB" smtClean="0"/>
              <a:t>future </a:t>
            </a:r>
            <a:r>
              <a:rPr lang="en-GB" dirty="0" smtClean="0"/>
              <a:t>IT specialists)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56D69-50E5-402E-ACB5-77261195FC0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Grading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628800"/>
            <a:ext cx="3754437" cy="4114800"/>
          </a:xfrm>
        </p:spPr>
        <p:txBody>
          <a:bodyPr/>
          <a:lstStyle/>
          <a:p>
            <a:r>
              <a:rPr lang="en-GB" sz="2400" dirty="0" smtClean="0"/>
              <a:t>Points from the several mandatory elements:</a:t>
            </a:r>
          </a:p>
          <a:p>
            <a:endParaRPr lang="en-GB" sz="2400" dirty="0" smtClean="0"/>
          </a:p>
          <a:p>
            <a:endParaRPr lang="en-GB" sz="2400" dirty="0" smtClean="0"/>
          </a:p>
        </p:txBody>
      </p:sp>
      <p:sp>
        <p:nvSpPr>
          <p:cNvPr id="32772" name="Rectangle 34"/>
          <p:cNvSpPr>
            <a:spLocks noGrp="1" noChangeArrowheads="1"/>
          </p:cNvSpPr>
          <p:nvPr>
            <p:ph type="body" sz="half" idx="2"/>
          </p:nvPr>
        </p:nvSpPr>
        <p:spPr>
          <a:xfrm>
            <a:off x="4644008" y="1628800"/>
            <a:ext cx="4038600" cy="4525962"/>
          </a:xfrm>
        </p:spPr>
        <p:txBody>
          <a:bodyPr/>
          <a:lstStyle/>
          <a:p>
            <a:r>
              <a:rPr lang="en-GB" dirty="0" smtClean="0"/>
              <a:t>Final grades:</a:t>
            </a:r>
          </a:p>
          <a:p>
            <a:pPr>
              <a:buFont typeface="Wingdings" pitchFamily="2" charset="2"/>
              <a:buNone/>
            </a:pPr>
            <a:endParaRPr lang="en-GB" dirty="0" smtClean="0"/>
          </a:p>
          <a:p>
            <a:pPr>
              <a:buFont typeface="Wingdings" pitchFamily="2" charset="2"/>
              <a:buNone/>
            </a:pPr>
            <a:endParaRPr lang="en-GB" dirty="0" smtClean="0"/>
          </a:p>
        </p:txBody>
      </p:sp>
      <p:graphicFrame>
        <p:nvGraphicFramePr>
          <p:cNvPr id="441426" name="Group 82"/>
          <p:cNvGraphicFramePr>
            <a:graphicFrameLocks noGrp="1"/>
          </p:cNvGraphicFramePr>
          <p:nvPr/>
        </p:nvGraphicFramePr>
        <p:xfrm>
          <a:off x="467544" y="2420888"/>
          <a:ext cx="3816350" cy="2807940"/>
        </p:xfrm>
        <a:graphic>
          <a:graphicData uri="http://schemas.openxmlformats.org/drawingml/2006/table">
            <a:tbl>
              <a:tblPr/>
              <a:tblGrid>
                <a:gridCol w="3115913"/>
                <a:gridCol w="700437"/>
              </a:tblGrid>
              <a:tr h="7197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Active participation in </a:t>
                      </a:r>
                      <a:r>
                        <a:rPr kumimoji="0" lang="en-GB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MudRi</a:t>
                      </a:r>
                      <a: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LMS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Midterm 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Seminar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Final 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1425" name="Group 81"/>
          <p:cNvGraphicFramePr>
            <a:graphicFrameLocks noGrp="1"/>
          </p:cNvGraphicFramePr>
          <p:nvPr/>
        </p:nvGraphicFramePr>
        <p:xfrm>
          <a:off x="4860032" y="2420888"/>
          <a:ext cx="3744217" cy="2786246"/>
        </p:xfrm>
        <a:graphic>
          <a:graphicData uri="http://schemas.openxmlformats.org/drawingml/2006/table">
            <a:tbl>
              <a:tblPr/>
              <a:tblGrid>
                <a:gridCol w="2520081"/>
                <a:gridCol w="1224136"/>
              </a:tblGrid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F-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failed (1)</a:t>
                      </a: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0-39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 -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satisfactory (2)</a:t>
                      </a: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D-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satisfactory (2)</a:t>
                      </a: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40-49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50-59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 -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good (3)</a:t>
                      </a: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60-69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 -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very good (4)</a:t>
                      </a: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70-79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-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excellent (5)</a:t>
                      </a: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80-100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1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88F070-B19E-4569-9655-CEA900F76AB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0" name="TextBox 9"/>
          <p:cNvSpPr txBox="1"/>
          <p:nvPr/>
        </p:nvSpPr>
        <p:spPr>
          <a:xfrm>
            <a:off x="0" y="5301208"/>
            <a:ext cx="9062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u="none" dirty="0" smtClean="0">
                <a:cs typeface="Arial" charset="0"/>
              </a:rPr>
              <a:t>2010/2011 - 29 </a:t>
            </a:r>
            <a:r>
              <a:rPr lang="hr-HR" sz="2000" u="none" dirty="0" err="1" smtClean="0">
                <a:cs typeface="Arial" charset="0"/>
              </a:rPr>
              <a:t>students</a:t>
            </a:r>
            <a:r>
              <a:rPr lang="hr-HR" sz="2000" u="none" dirty="0" smtClean="0">
                <a:cs typeface="Arial" charset="0"/>
              </a:rPr>
              <a:t>: </a:t>
            </a:r>
            <a:r>
              <a:rPr lang="en-GB" sz="2000" u="none" dirty="0" smtClean="0">
                <a:cs typeface="Arial" charset="0"/>
              </a:rPr>
              <a:t>course </a:t>
            </a:r>
            <a:r>
              <a:rPr lang="en-GB" sz="2000" u="none" dirty="0">
                <a:cs typeface="Arial" charset="0"/>
              </a:rPr>
              <a:t>pass rate </a:t>
            </a:r>
            <a:r>
              <a:rPr lang="en-GB" sz="2000" u="none" dirty="0" smtClean="0">
                <a:cs typeface="Arial" charset="0"/>
              </a:rPr>
              <a:t>69%</a:t>
            </a:r>
            <a:r>
              <a:rPr lang="hr-HR" sz="2000" u="none" dirty="0" smtClean="0">
                <a:cs typeface="Arial" charset="0"/>
              </a:rPr>
              <a:t>,</a:t>
            </a:r>
            <a:r>
              <a:rPr lang="en-GB" sz="2000" u="none" dirty="0" smtClean="0">
                <a:cs typeface="Arial" charset="0"/>
              </a:rPr>
              <a:t> </a:t>
            </a:r>
            <a:r>
              <a:rPr lang="en-GB" sz="2000" u="none" dirty="0" err="1" smtClean="0">
                <a:cs typeface="Arial" charset="0"/>
              </a:rPr>
              <a:t>av</a:t>
            </a:r>
            <a:r>
              <a:rPr lang="hr-HR" sz="2000" u="none" dirty="0" smtClean="0">
                <a:cs typeface="Arial" charset="0"/>
              </a:rPr>
              <a:t>r.</a:t>
            </a:r>
            <a:r>
              <a:rPr lang="en-GB" sz="2000" u="none" dirty="0" smtClean="0">
                <a:cs typeface="Arial" charset="0"/>
              </a:rPr>
              <a:t> </a:t>
            </a:r>
            <a:r>
              <a:rPr lang="en-GB" sz="2000" u="none" dirty="0">
                <a:cs typeface="Arial" charset="0"/>
              </a:rPr>
              <a:t>grade 3,31 (62% points</a:t>
            </a:r>
            <a:r>
              <a:rPr lang="en-GB" sz="2000" u="none" dirty="0" smtClean="0">
                <a:cs typeface="Arial" charset="0"/>
              </a:rPr>
              <a:t>)</a:t>
            </a:r>
            <a:endParaRPr lang="hr-HR" sz="2000" u="non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5805264"/>
            <a:ext cx="8902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u="none" dirty="0" smtClean="0">
                <a:cs typeface="Arial" charset="0"/>
              </a:rPr>
              <a:t>2011/2012 - 62 </a:t>
            </a:r>
            <a:r>
              <a:rPr lang="hr-HR" sz="2000" u="none" dirty="0" err="1" smtClean="0">
                <a:cs typeface="Arial" charset="0"/>
              </a:rPr>
              <a:t>students</a:t>
            </a:r>
            <a:r>
              <a:rPr lang="hr-HR" sz="2000" u="none" dirty="0" smtClean="0">
                <a:cs typeface="Arial" charset="0"/>
              </a:rPr>
              <a:t>: </a:t>
            </a:r>
            <a:r>
              <a:rPr lang="en-GB" sz="2000" u="none" dirty="0" smtClean="0">
                <a:cs typeface="Arial" charset="0"/>
              </a:rPr>
              <a:t>course </a:t>
            </a:r>
            <a:r>
              <a:rPr lang="en-GB" sz="2000" u="none" dirty="0">
                <a:cs typeface="Arial" charset="0"/>
              </a:rPr>
              <a:t>pass rate </a:t>
            </a:r>
            <a:r>
              <a:rPr lang="en-GB" sz="2000" u="none" dirty="0" smtClean="0">
                <a:cs typeface="Arial" charset="0"/>
              </a:rPr>
              <a:t>9</a:t>
            </a:r>
            <a:r>
              <a:rPr lang="hr-HR" sz="2000" u="none" dirty="0" smtClean="0">
                <a:cs typeface="Arial" charset="0"/>
              </a:rPr>
              <a:t>0</a:t>
            </a:r>
            <a:r>
              <a:rPr lang="en-GB" sz="2000" u="none" dirty="0" smtClean="0">
                <a:cs typeface="Arial" charset="0"/>
              </a:rPr>
              <a:t>%</a:t>
            </a:r>
            <a:r>
              <a:rPr lang="hr-HR" sz="2000" u="none" dirty="0" smtClean="0">
                <a:cs typeface="Arial" charset="0"/>
              </a:rPr>
              <a:t>,</a:t>
            </a:r>
            <a:r>
              <a:rPr lang="en-GB" sz="2000" u="none" dirty="0" smtClean="0">
                <a:cs typeface="Arial" charset="0"/>
              </a:rPr>
              <a:t> </a:t>
            </a:r>
            <a:r>
              <a:rPr lang="en-GB" sz="2000" u="none" dirty="0" err="1" smtClean="0">
                <a:cs typeface="Arial" charset="0"/>
              </a:rPr>
              <a:t>av</a:t>
            </a:r>
            <a:r>
              <a:rPr lang="hr-HR" sz="2000" u="none" dirty="0" smtClean="0">
                <a:cs typeface="Arial" charset="0"/>
              </a:rPr>
              <a:t>r.</a:t>
            </a:r>
            <a:r>
              <a:rPr lang="en-GB" sz="2000" u="none" dirty="0" smtClean="0">
                <a:cs typeface="Arial" charset="0"/>
              </a:rPr>
              <a:t> </a:t>
            </a:r>
            <a:r>
              <a:rPr lang="en-GB" sz="2000" u="none" dirty="0">
                <a:cs typeface="Arial" charset="0"/>
              </a:rPr>
              <a:t>grade </a:t>
            </a:r>
            <a:r>
              <a:rPr lang="en-GB" sz="2000" u="none" dirty="0" smtClean="0">
                <a:cs typeface="Arial" charset="0"/>
              </a:rPr>
              <a:t>3,</a:t>
            </a:r>
            <a:r>
              <a:rPr lang="hr-HR" sz="2000" u="none" dirty="0" smtClean="0">
                <a:cs typeface="Arial" charset="0"/>
              </a:rPr>
              <a:t>85</a:t>
            </a:r>
            <a:r>
              <a:rPr lang="en-GB" sz="2000" u="none" dirty="0" smtClean="0">
                <a:cs typeface="Arial" charset="0"/>
              </a:rPr>
              <a:t> (</a:t>
            </a:r>
            <a:r>
              <a:rPr lang="hr-HR" sz="2000" u="none" dirty="0" smtClean="0">
                <a:cs typeface="Arial" charset="0"/>
              </a:rPr>
              <a:t>74</a:t>
            </a:r>
            <a:r>
              <a:rPr lang="en-GB" sz="2000" u="none" dirty="0" smtClean="0">
                <a:cs typeface="Arial" charset="0"/>
              </a:rPr>
              <a:t>% </a:t>
            </a:r>
            <a:r>
              <a:rPr lang="en-GB" sz="2000" u="none" dirty="0">
                <a:cs typeface="Arial" charset="0"/>
              </a:rPr>
              <a:t>points</a:t>
            </a:r>
            <a:r>
              <a:rPr lang="en-GB" sz="2000" u="none" dirty="0" smtClean="0">
                <a:cs typeface="Arial" charset="0"/>
              </a:rPr>
              <a:t>)</a:t>
            </a:r>
            <a:endParaRPr lang="hr-HR" sz="2000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GB" kern="1200" dirty="0" smtClean="0">
                <a:cs typeface="Arial" charset="0"/>
              </a:rPr>
              <a:t>“Multimedia Systems” </a:t>
            </a:r>
            <a:r>
              <a:rPr lang="hr-HR" kern="1200" dirty="0" smtClean="0">
                <a:cs typeface="Arial" charset="0"/>
              </a:rPr>
              <a:t>e-</a:t>
            </a:r>
            <a:r>
              <a:rPr lang="en-GB" kern="1200" dirty="0" smtClean="0">
                <a:cs typeface="Arial" charset="0"/>
              </a:rPr>
              <a:t>c</a:t>
            </a:r>
            <a:r>
              <a:rPr lang="en-GB" dirty="0" smtClean="0"/>
              <a:t>ourse design and development</a:t>
            </a:r>
          </a:p>
          <a:p>
            <a:pPr lvl="1">
              <a:defRPr/>
            </a:pPr>
            <a:r>
              <a:rPr lang="en-GB" kern="1200" dirty="0" smtClean="0">
                <a:cs typeface="Arial" charset="0"/>
              </a:rPr>
              <a:t>Pedagogical approach to b</a:t>
            </a:r>
            <a:r>
              <a:rPr lang="en-GB" dirty="0" smtClean="0"/>
              <a:t>lended learning and learning activities</a:t>
            </a:r>
          </a:p>
          <a:p>
            <a:pPr>
              <a:defRPr/>
            </a:pPr>
            <a:r>
              <a:rPr lang="en-GB" kern="1200" dirty="0" smtClean="0">
                <a:cs typeface="Arial" charset="0"/>
              </a:rPr>
              <a:t>Technology and its efficiency in achieving student’s motivation</a:t>
            </a:r>
          </a:p>
          <a:p>
            <a:pPr>
              <a:defRPr/>
            </a:pPr>
            <a:r>
              <a:rPr lang="en-GB" kern="1200" dirty="0" smtClean="0">
                <a:cs typeface="Arial" charset="0"/>
              </a:rPr>
              <a:t>Results of evaluation </a:t>
            </a:r>
          </a:p>
          <a:p>
            <a:pPr lvl="1">
              <a:defRPr/>
            </a:pPr>
            <a:r>
              <a:rPr lang="en-GB" dirty="0" smtClean="0"/>
              <a:t>Questionnaire results and student comments</a:t>
            </a:r>
            <a:endParaRPr lang="en-GB" kern="1200" dirty="0" smtClean="0">
              <a:cs typeface="Arial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6A0CAA-6816-4A2A-8DED-D109BC66EDCC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60648"/>
            <a:ext cx="1981200" cy="87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Academic results and evaluation</a:t>
            </a:r>
          </a:p>
        </p:txBody>
      </p:sp>
      <p:sp>
        <p:nvSpPr>
          <p:cNvPr id="33795" name="Content Placeholder 7"/>
          <p:cNvSpPr>
            <a:spLocks noGrp="1"/>
          </p:cNvSpPr>
          <p:nvPr>
            <p:ph idx="1"/>
          </p:nvPr>
        </p:nvSpPr>
        <p:spPr>
          <a:xfrm>
            <a:off x="250825" y="1628775"/>
            <a:ext cx="8893175" cy="4525963"/>
          </a:xfrm>
        </p:spPr>
        <p:txBody>
          <a:bodyPr/>
          <a:lstStyle/>
          <a:p>
            <a:r>
              <a:rPr lang="en-GB" dirty="0" smtClean="0"/>
              <a:t>The evaluation in a form of an anonymous </a:t>
            </a:r>
            <a:r>
              <a:rPr lang="en-GB" dirty="0" err="1" smtClean="0"/>
              <a:t>Moodle</a:t>
            </a:r>
            <a:r>
              <a:rPr lang="en-GB" dirty="0" smtClean="0"/>
              <a:t> </a:t>
            </a:r>
            <a:r>
              <a:rPr lang="en-GB" dirty="0" smtClean="0"/>
              <a:t>survey</a:t>
            </a:r>
            <a:endParaRPr lang="hr-HR" dirty="0" smtClean="0"/>
          </a:p>
          <a:p>
            <a:r>
              <a:rPr lang="en-GB" dirty="0" smtClean="0"/>
              <a:t>expressed </a:t>
            </a:r>
            <a:r>
              <a:rPr lang="en-GB" dirty="0" smtClean="0"/>
              <a:t>their opinion using the 1–5 </a:t>
            </a:r>
            <a:r>
              <a:rPr lang="en-GB" dirty="0" err="1" smtClean="0"/>
              <a:t>Likert</a:t>
            </a:r>
            <a:r>
              <a:rPr lang="en-GB" dirty="0" smtClean="0"/>
              <a:t> scale or chose the activity or tools for which they considered to be the most useful for learning	</a:t>
            </a:r>
          </a:p>
          <a:p>
            <a:r>
              <a:rPr lang="en-GB" dirty="0" err="1" smtClean="0"/>
              <a:t>Students’comments</a:t>
            </a:r>
            <a:endParaRPr lang="hr-HR" dirty="0" smtClean="0"/>
          </a:p>
          <a:p>
            <a:r>
              <a:rPr lang="en-GB" dirty="0" smtClean="0"/>
              <a:t>2</a:t>
            </a:r>
            <a:r>
              <a:rPr lang="hr-HR" dirty="0" smtClean="0"/>
              <a:t>0/29</a:t>
            </a:r>
            <a:r>
              <a:rPr lang="en-GB" dirty="0" smtClean="0"/>
              <a:t> </a:t>
            </a:r>
            <a:r>
              <a:rPr lang="en-GB" dirty="0" smtClean="0"/>
              <a:t>students in 2010-2011 academic year</a:t>
            </a:r>
          </a:p>
          <a:p>
            <a:r>
              <a:rPr lang="en-GB" dirty="0" smtClean="0"/>
              <a:t>2</a:t>
            </a:r>
            <a:r>
              <a:rPr lang="hr-HR" dirty="0" smtClean="0"/>
              <a:t>3/62</a:t>
            </a:r>
            <a:r>
              <a:rPr lang="en-GB" dirty="0" smtClean="0"/>
              <a:t> </a:t>
            </a:r>
            <a:r>
              <a:rPr lang="en-GB" dirty="0" smtClean="0"/>
              <a:t>students in 2010-2011 academic year</a:t>
            </a:r>
          </a:p>
          <a:p>
            <a:r>
              <a:rPr lang="en-GB" dirty="0" smtClean="0"/>
              <a:t> </a:t>
            </a:r>
            <a:endParaRPr lang="hr-HR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sz="3600" dirty="0" smtClean="0"/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071471-022A-4B88-A157-94DE888FDDA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hr-HR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most useful elements of the </a:t>
            </a:r>
            <a:r>
              <a:rPr lang="en-GB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course</a:t>
            </a:r>
            <a:r>
              <a:rPr lang="hr-HR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(2010/2011)</a:t>
            </a:r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AD448-8DBF-47EC-9378-93B3EE16346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1043608" y="1700808"/>
          <a:ext cx="712879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hr-HR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most useful elements of the </a:t>
            </a:r>
            <a:r>
              <a:rPr lang="en-GB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course</a:t>
            </a:r>
            <a:r>
              <a:rPr lang="hr-HR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(2011/2012)</a:t>
            </a:r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AD448-8DBF-47EC-9378-93B3EE16346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043608" y="1700808"/>
          <a:ext cx="698477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Students learned the most by</a:t>
            </a:r>
            <a:r>
              <a:rPr lang="hr-HR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(2010/2011)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40085-92FA-4E16-A808-B598D6C06CC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467544" y="1700808"/>
          <a:ext cx="835292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Students learned the most by</a:t>
            </a:r>
            <a:r>
              <a:rPr lang="hr-HR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(2011/2012)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40085-92FA-4E16-A808-B598D6C06CC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971600" y="1700808"/>
          <a:ext cx="676875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Students’ comments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50824" y="1773238"/>
            <a:ext cx="8713663" cy="4525962"/>
          </a:xfrm>
        </p:spPr>
        <p:txBody>
          <a:bodyPr/>
          <a:lstStyle/>
          <a:p>
            <a:r>
              <a:rPr lang="hr-HR" sz="2800" dirty="0" smtClean="0"/>
              <a:t>“</a:t>
            </a:r>
            <a:r>
              <a:rPr lang="en-GB" sz="2800" dirty="0" smtClean="0"/>
              <a:t>The course was very interesting and fun, which affects the overall impression of e-learning</a:t>
            </a:r>
            <a:r>
              <a:rPr lang="hr-HR" sz="2800" dirty="0" smtClean="0"/>
              <a:t>.”</a:t>
            </a:r>
          </a:p>
          <a:p>
            <a:r>
              <a:rPr lang="hr-HR" sz="2800" dirty="0" smtClean="0"/>
              <a:t>“</a:t>
            </a:r>
            <a:r>
              <a:rPr lang="en-GB" sz="2800" dirty="0" smtClean="0"/>
              <a:t>We could organise the time and a place of learning on our own.</a:t>
            </a:r>
            <a:r>
              <a:rPr lang="hr-HR" sz="2800" dirty="0" smtClean="0"/>
              <a:t>”</a:t>
            </a:r>
          </a:p>
          <a:p>
            <a:r>
              <a:rPr lang="hr-HR" sz="2800" dirty="0" smtClean="0"/>
              <a:t>“</a:t>
            </a:r>
            <a:r>
              <a:rPr lang="en-GB" sz="2800" dirty="0" smtClean="0"/>
              <a:t>The concept of the independent learning without a physical presence in the classroom and a possibility to chose the content which we want to learn.</a:t>
            </a:r>
            <a:r>
              <a:rPr lang="hr-HR" sz="2800" dirty="0" smtClean="0"/>
              <a:t>”</a:t>
            </a:r>
          </a:p>
          <a:p>
            <a:r>
              <a:rPr lang="en-GB" sz="2800" dirty="0" smtClean="0"/>
              <a:t>"I liked this way of “forcing” the students to constantly work through the semester, and not just before the colloquium."</a:t>
            </a:r>
            <a:endParaRPr lang="en-GB" sz="2600" dirty="0" smtClean="0"/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D885FF7-40A0-4C7B-8CD0-060444A7542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Conclusion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525962"/>
          </a:xfrm>
        </p:spPr>
        <p:txBody>
          <a:bodyPr/>
          <a:lstStyle/>
          <a:p>
            <a:r>
              <a:rPr lang="en-GB" sz="2800" dirty="0" smtClean="0"/>
              <a:t>The </a:t>
            </a:r>
            <a:r>
              <a:rPr lang="en-GB" sz="2800" kern="1200" dirty="0" smtClean="0">
                <a:latin typeface="Arial" charset="0"/>
                <a:cs typeface="Arial" charset="0"/>
              </a:rPr>
              <a:t>blended learning model was successful and the students were mostly satisfied with </a:t>
            </a:r>
            <a:r>
              <a:rPr lang="en-GB" sz="2800" dirty="0" smtClean="0"/>
              <a:t>e-course</a:t>
            </a:r>
          </a:p>
          <a:p>
            <a:r>
              <a:rPr lang="en-GB" sz="2800" dirty="0" smtClean="0"/>
              <a:t>Combination of </a:t>
            </a:r>
            <a:r>
              <a:rPr lang="en-GB" sz="2800" kern="1200" dirty="0" smtClean="0">
                <a:latin typeface="Arial" charset="0"/>
                <a:cs typeface="Arial" charset="0"/>
              </a:rPr>
              <a:t>different activities and tools (f2f and online) </a:t>
            </a:r>
            <a:endParaRPr lang="hr-HR" sz="2800" kern="1200" dirty="0" smtClean="0">
              <a:latin typeface="Arial" charset="0"/>
              <a:cs typeface="Arial" charset="0"/>
            </a:endParaRPr>
          </a:p>
          <a:p>
            <a:pPr lvl="1"/>
            <a:r>
              <a:rPr lang="en-GB" sz="2400" dirty="0" smtClean="0"/>
              <a:t>every student can find more elements that are fit to him and achieve the learning outcomes for </a:t>
            </a:r>
            <a:r>
              <a:rPr lang="en-GB" sz="2400" dirty="0" err="1" smtClean="0"/>
              <a:t>th</a:t>
            </a:r>
            <a:r>
              <a:rPr lang="hr-HR" sz="2400" dirty="0" smtClean="0"/>
              <a:t>e </a:t>
            </a:r>
            <a:r>
              <a:rPr lang="en-GB" sz="2400" dirty="0" smtClean="0"/>
              <a:t>course</a:t>
            </a:r>
            <a:endParaRPr lang="hr-HR" sz="2400" kern="1200" dirty="0" smtClean="0">
              <a:latin typeface="Arial" charset="0"/>
              <a:cs typeface="Arial" charset="0"/>
            </a:endParaRPr>
          </a:p>
          <a:p>
            <a:r>
              <a:rPr lang="en-GB" sz="2800" kern="1200" dirty="0" smtClean="0">
                <a:latin typeface="Arial" charset="0"/>
                <a:cs typeface="Arial" charset="0"/>
              </a:rPr>
              <a:t>Main problem</a:t>
            </a:r>
            <a:r>
              <a:rPr lang="en-GB" kern="1200" dirty="0" smtClean="0">
                <a:latin typeface="Arial" charset="0"/>
                <a:cs typeface="Arial" charset="0"/>
              </a:rPr>
              <a:t>: </a:t>
            </a:r>
            <a:r>
              <a:rPr lang="en-GB" sz="2800" dirty="0" smtClean="0"/>
              <a:t>students do not prefer to communicate in discussion forum</a:t>
            </a:r>
          </a:p>
          <a:p>
            <a:endParaRPr lang="en-GB" sz="2800" dirty="0" smtClean="0"/>
          </a:p>
          <a:p>
            <a:endParaRPr lang="en-GB" sz="2800" dirty="0" smtClean="0"/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5A29248-D7AF-4126-B333-1CE16122901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Future plans 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50825" y="1773238"/>
            <a:ext cx="8569325" cy="4525962"/>
          </a:xfrm>
        </p:spPr>
        <p:txBody>
          <a:bodyPr/>
          <a:lstStyle/>
          <a:p>
            <a:r>
              <a:rPr lang="en-GB" sz="2800" kern="1200" dirty="0" smtClean="0">
                <a:latin typeface="Arial" charset="0"/>
                <a:cs typeface="Arial" charset="0"/>
              </a:rPr>
              <a:t>Web 2.0 tools are potentially more attractive to the students</a:t>
            </a:r>
            <a:endParaRPr lang="en-GB" sz="2800" dirty="0" smtClean="0"/>
          </a:p>
          <a:p>
            <a:r>
              <a:rPr lang="en-GB" sz="2800" dirty="0" smtClean="0"/>
              <a:t>Plan is combine the LMS with 2.0 tools available on the web – wiki, blog, </a:t>
            </a:r>
            <a:r>
              <a:rPr lang="en-GB" sz="2800" dirty="0" err="1" smtClean="0"/>
              <a:t>ePortfolio</a:t>
            </a:r>
            <a:r>
              <a:rPr lang="en-GB" sz="2800" dirty="0" smtClean="0"/>
              <a:t>,…</a:t>
            </a:r>
          </a:p>
          <a:p>
            <a:r>
              <a:rPr lang="en-GB" sz="2800" dirty="0" smtClean="0"/>
              <a:t>Introducing activities </a:t>
            </a:r>
            <a:r>
              <a:rPr lang="en-GB" sz="2800" kern="1200" dirty="0" smtClean="0">
                <a:latin typeface="Arial" charset="0"/>
                <a:cs typeface="Arial" charset="0"/>
              </a:rPr>
              <a:t>like writing individual diary and collaborative writing</a:t>
            </a:r>
          </a:p>
          <a:p>
            <a:r>
              <a:rPr lang="en-GB" sz="2800" kern="1200" dirty="0" smtClean="0">
                <a:latin typeface="Arial" charset="0"/>
                <a:cs typeface="Arial" charset="0"/>
              </a:rPr>
              <a:t>Increasing students' motivation for participation in such activities </a:t>
            </a:r>
            <a:r>
              <a:rPr lang="en-GB" sz="2800" dirty="0" smtClean="0"/>
              <a:t>which will help them to develop </a:t>
            </a:r>
            <a:r>
              <a:rPr lang="en-GB" sz="2800" kern="1200" dirty="0" smtClean="0">
                <a:latin typeface="Arial" charset="0"/>
                <a:cs typeface="Arial" charset="0"/>
              </a:rPr>
              <a:t>communication skills in a written form </a:t>
            </a:r>
            <a:endParaRPr lang="en-GB" sz="2800" dirty="0" smtClean="0"/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9ECB104-DE00-42EA-B06F-25E07E0BFD09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5124" name="Picture 4" descr="http://prettygoodplan.com/wp-content/uploads/2011/05/web2text-300x1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2088232" cy="1299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4"/>
          <p:cNvSpPr>
            <a:spLocks noGrp="1"/>
          </p:cNvSpPr>
          <p:nvPr>
            <p:ph type="ctrTitle"/>
          </p:nvPr>
        </p:nvSpPr>
        <p:spPr>
          <a:xfrm>
            <a:off x="539750" y="2492375"/>
            <a:ext cx="7772400" cy="1470025"/>
          </a:xfrm>
        </p:spPr>
        <p:txBody>
          <a:bodyPr/>
          <a:lstStyle/>
          <a:p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Thank you for your attention!</a:t>
            </a:r>
            <a:br>
              <a:rPr lang="en-GB" smtClean="0"/>
            </a:br>
            <a:endParaRPr lang="en-GB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59338" y="4581525"/>
            <a:ext cx="3960812" cy="719138"/>
          </a:xfrm>
        </p:spPr>
        <p:txBody>
          <a:bodyPr/>
          <a:lstStyle/>
          <a:p>
            <a:pPr algn="l" eaLnBrk="1" hangingPunct="1"/>
            <a:r>
              <a:rPr lang="en-GB" sz="2800" dirty="0" err="1" smtClean="0"/>
              <a:t>Nataša</a:t>
            </a:r>
            <a:r>
              <a:rPr lang="en-GB" sz="2800" dirty="0" smtClean="0"/>
              <a:t> Hoić-</a:t>
            </a:r>
            <a:r>
              <a:rPr lang="en-GB" sz="2800" dirty="0" err="1" smtClean="0"/>
              <a:t>Božić</a:t>
            </a:r>
            <a:r>
              <a:rPr lang="en-GB" sz="2800" dirty="0" smtClean="0"/>
              <a:t>   </a:t>
            </a:r>
          </a:p>
          <a:p>
            <a:pPr algn="l" eaLnBrk="1" hangingPunct="1"/>
            <a:r>
              <a:rPr lang="en-GB" sz="2800" dirty="0" smtClean="0">
                <a:solidFill>
                  <a:srgbClr val="0996ED"/>
                </a:solidFill>
              </a:rPr>
              <a:t>natasah@inf.uniri.hr</a:t>
            </a:r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971550" y="1484313"/>
            <a:ext cx="2624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u="none">
                <a:solidFill>
                  <a:srgbClr val="0996ED"/>
                </a:solidFill>
              </a:rPr>
              <a:t>www.inf.uniri.hr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260350"/>
            <a:ext cx="1714500" cy="18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kern="1200" dirty="0" smtClean="0">
                <a:cs typeface="Arial" charset="0"/>
              </a:rPr>
              <a:t>Blended learning model </a:t>
            </a:r>
            <a:r>
              <a:rPr lang="en-GB" dirty="0" smtClean="0"/>
              <a:t>realized as a combination of a </a:t>
            </a:r>
            <a:r>
              <a:rPr lang="en-GB" kern="1200" dirty="0" smtClean="0">
                <a:cs typeface="Arial" charset="0"/>
              </a:rPr>
              <a:t>self-paced learning, f2f classroom learning, and online learning supported by the </a:t>
            </a:r>
            <a:r>
              <a:rPr lang="en-GB" kern="1200" dirty="0" err="1" smtClean="0">
                <a:cs typeface="Arial" charset="0"/>
              </a:rPr>
              <a:t>Moodle</a:t>
            </a:r>
            <a:r>
              <a:rPr lang="en-GB" kern="1200" dirty="0" smtClean="0">
                <a:cs typeface="Arial" charset="0"/>
              </a:rPr>
              <a:t> LMS</a:t>
            </a:r>
            <a:r>
              <a:rPr lang="hr-HR" kern="1200" dirty="0" smtClean="0">
                <a:cs typeface="Arial" charset="0"/>
              </a:rPr>
              <a:t> (MudRi)</a:t>
            </a:r>
          </a:p>
          <a:p>
            <a:pPr>
              <a:defRPr/>
            </a:pPr>
            <a:r>
              <a:rPr lang="en-GB" kern="1200" dirty="0" smtClean="0">
                <a:cs typeface="Arial" charset="0"/>
              </a:rPr>
              <a:t>“Multimedia systems” - the best e-course on the University of Rijeka in the academic year 2010/2011  </a:t>
            </a:r>
          </a:p>
          <a:p>
            <a:pPr>
              <a:defRPr/>
            </a:pPr>
            <a:endParaRPr lang="en-GB" kern="1200" dirty="0" smtClean="0">
              <a:cs typeface="Arial" charset="0"/>
            </a:endParaRPr>
          </a:p>
          <a:p>
            <a:pPr>
              <a:defRPr/>
            </a:pPr>
            <a:endParaRPr lang="en-GB" dirty="0" smtClean="0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335772E-365E-4795-8AA1-430034DDA656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88640"/>
            <a:ext cx="219075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MMS </a:t>
            </a:r>
            <a:r>
              <a:rPr lang="en-GB" dirty="0" smtClean="0"/>
              <a:t>Background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 smtClean="0"/>
              <a:t>the </a:t>
            </a:r>
            <a:r>
              <a:rPr lang="en-GB" sz="2800" kern="1200" dirty="0" smtClean="0">
                <a:cs typeface="Arial" charset="0"/>
              </a:rPr>
              <a:t>3</a:t>
            </a:r>
            <a:r>
              <a:rPr lang="en-GB" sz="2800" kern="1200" baseline="30000" dirty="0" smtClean="0">
                <a:cs typeface="Arial" charset="0"/>
              </a:rPr>
              <a:t>rd</a:t>
            </a:r>
            <a:r>
              <a:rPr lang="en-GB" sz="2800" kern="1200" dirty="0" smtClean="0">
                <a:cs typeface="Arial" charset="0"/>
              </a:rPr>
              <a:t> year of the </a:t>
            </a:r>
            <a:r>
              <a:rPr lang="en-GB" sz="2800" dirty="0" smtClean="0"/>
              <a:t>undergraduate study of Computer Science at the University of Rijeka</a:t>
            </a:r>
          </a:p>
          <a:p>
            <a:pPr>
              <a:defRPr/>
            </a:pPr>
            <a:r>
              <a:rPr lang="en-GB" sz="2800" kern="1200" dirty="0" smtClean="0">
                <a:cs typeface="Arial" charset="0"/>
              </a:rPr>
              <a:t>2 hours of lectures and 2 hours of practical exercises per week</a:t>
            </a:r>
          </a:p>
          <a:p>
            <a:pPr>
              <a:defRPr/>
            </a:pPr>
            <a:r>
              <a:rPr lang="en-GB" sz="2800" dirty="0" smtClean="0"/>
              <a:t>5 ECTS</a:t>
            </a:r>
          </a:p>
          <a:p>
            <a:pPr>
              <a:defRPr/>
            </a:pPr>
            <a:r>
              <a:rPr lang="en-GB" sz="2800" dirty="0" smtClean="0"/>
              <a:t>Blended learning model</a:t>
            </a:r>
          </a:p>
          <a:p>
            <a:pPr lvl="1">
              <a:defRPr/>
            </a:pPr>
            <a:r>
              <a:rPr lang="en-GB" sz="2400" dirty="0" smtClean="0"/>
              <a:t>Theoretical part prepared for online learning</a:t>
            </a:r>
          </a:p>
          <a:p>
            <a:pPr lvl="1">
              <a:defRPr/>
            </a:pPr>
            <a:r>
              <a:rPr lang="en-GB" sz="2400" kern="1200" dirty="0" smtClean="0">
                <a:cs typeface="Arial" charset="0"/>
              </a:rPr>
              <a:t>Practical exercises – in </a:t>
            </a:r>
            <a:r>
              <a:rPr lang="en-GB" sz="2400" kern="1200" dirty="0" err="1" smtClean="0">
                <a:cs typeface="Arial" charset="0"/>
              </a:rPr>
              <a:t>classrom</a:t>
            </a:r>
            <a:endParaRPr lang="en-GB" sz="2400" dirty="0" smtClean="0"/>
          </a:p>
          <a:p>
            <a:pPr lvl="1">
              <a:defRPr/>
            </a:pPr>
            <a:endParaRPr lang="en-GB" sz="2400" dirty="0" smtClean="0"/>
          </a:p>
          <a:p>
            <a:pPr>
              <a:defRPr/>
            </a:pPr>
            <a:endParaRPr lang="en-GB" sz="2800" dirty="0" smtClean="0"/>
          </a:p>
          <a:p>
            <a:pPr>
              <a:defRPr/>
            </a:pPr>
            <a:endParaRPr lang="en-GB" sz="2800" dirty="0" smtClean="0"/>
          </a:p>
          <a:p>
            <a:pPr>
              <a:defRPr/>
            </a:pPr>
            <a:endParaRPr lang="en-GB" sz="2800" dirty="0" smtClean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37BC366-0B27-429F-86A2-AD0355985A1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overall objective </a:t>
            </a:r>
            <a:endParaRPr lang="hr-HR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50825" y="1773238"/>
            <a:ext cx="4897438" cy="4525962"/>
          </a:xfrm>
        </p:spPr>
        <p:txBody>
          <a:bodyPr/>
          <a:lstStyle/>
          <a:p>
            <a:r>
              <a:rPr lang="en-GB" dirty="0" smtClean="0"/>
              <a:t>Students</a:t>
            </a:r>
            <a:r>
              <a:rPr lang="hr-HR" dirty="0" smtClean="0"/>
              <a:t> </a:t>
            </a:r>
            <a:r>
              <a:rPr lang="en-GB" dirty="0" smtClean="0"/>
              <a:t>acquire fundamental knowledge about </a:t>
            </a:r>
            <a:endParaRPr lang="hr-HR" dirty="0" smtClean="0"/>
          </a:p>
          <a:p>
            <a:pPr lvl="1"/>
            <a:r>
              <a:rPr lang="en-GB" dirty="0" smtClean="0"/>
              <a:t>the digitalization of a single media (graphics, text, sound, animation, and video) </a:t>
            </a:r>
            <a:endParaRPr lang="hr-HR" dirty="0" smtClean="0"/>
          </a:p>
          <a:p>
            <a:pPr lvl="1"/>
            <a:r>
              <a:rPr lang="en-GB" dirty="0" smtClean="0"/>
              <a:t>integration of these media into a multimedia project</a:t>
            </a:r>
            <a:endParaRPr lang="hr-HR" dirty="0" smtClean="0"/>
          </a:p>
          <a:p>
            <a:endParaRPr lang="hr-HR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574B40-217E-4770-AA9B-CBB1E7550517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349500"/>
            <a:ext cx="3119437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7C71410-EDD8-4A0F-9198-F1BF0D8424E8}" type="slidenum">
              <a:rPr lang="en-US" smtClean="0"/>
              <a:pPr/>
              <a:t>6</a:t>
            </a:fld>
            <a:endParaRPr lang="en-US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79388" y="1484313"/>
          <a:ext cx="8229600" cy="4779818"/>
        </p:xfrm>
        <a:graphic>
          <a:graphicData uri="http://schemas.openxmlformats.org/drawingml/2006/table">
            <a:tbl>
              <a:tblPr/>
              <a:tblGrid>
                <a:gridCol w="1033801"/>
                <a:gridCol w="7195799"/>
              </a:tblGrid>
              <a:tr h="4294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hr-HR" sz="2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 noProof="0" dirty="0" smtClean="0">
                          <a:latin typeface="Arial"/>
                          <a:ea typeface="Times New Roman"/>
                          <a:cs typeface="Arial"/>
                        </a:rPr>
                        <a:t>Expected</a:t>
                      </a:r>
                      <a:r>
                        <a:rPr lang="en-GB" sz="2000" b="1" baseline="0" noProof="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2000" b="1" baseline="0" noProof="0" dirty="0" smtClean="0"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GB" sz="2000" b="1" noProof="0" dirty="0" smtClean="0"/>
                        <a:t>earning outcomes</a:t>
                      </a:r>
                      <a:endParaRPr lang="en-GB" sz="2000" b="1" noProof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85898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>
                          <a:latin typeface="Arial"/>
                          <a:ea typeface="Times New Roman"/>
                          <a:cs typeface="Arial"/>
                        </a:rPr>
                        <a:t>1.</a:t>
                      </a:r>
                      <a:endParaRPr lang="hr-HR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Arial"/>
                        </a:rPr>
                        <a:t>define and compare the concepts of multimedia, hypermedia and hypertext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898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>
                          <a:latin typeface="Arial"/>
                          <a:ea typeface="Times New Roman"/>
                          <a:cs typeface="Arial"/>
                        </a:rPr>
                        <a:t>2.</a:t>
                      </a:r>
                      <a:endParaRPr lang="hr-HR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Times New Roman"/>
                        </a:rPr>
                        <a:t>outline and explain advantages and disadvantages of multimedia and hypermedia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898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>
                          <a:latin typeface="Arial"/>
                          <a:ea typeface="Times New Roman"/>
                          <a:cs typeface="Arial"/>
                        </a:rPr>
                        <a:t>3.</a:t>
                      </a:r>
                      <a:endParaRPr lang="hr-HR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Arial"/>
                        </a:rPr>
                        <a:t>outline, describe and compare digital media elements: graphics, text, sound, animation, and video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898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>
                          <a:latin typeface="Arial"/>
                          <a:ea typeface="Times New Roman"/>
                          <a:cs typeface="Arial"/>
                        </a:rPr>
                        <a:t>4.</a:t>
                      </a:r>
                      <a:endParaRPr lang="hr-HR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Arial"/>
                        </a:rPr>
                        <a:t>develop and design simple digital multimedia files: graphics, sound, animation, and video clips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898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2000">
                          <a:latin typeface="Arial"/>
                          <a:ea typeface="Times New Roman"/>
                          <a:cs typeface="Arial"/>
                        </a:rPr>
                        <a:t>5.</a:t>
                      </a:r>
                      <a:endParaRPr lang="hr-HR" sz="2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>
                          <a:latin typeface="+mn-lt"/>
                          <a:ea typeface="Times New Roman"/>
                          <a:cs typeface="Arial"/>
                        </a:rPr>
                        <a:t>organize multimedia elements into </a:t>
                      </a:r>
                      <a:r>
                        <a:rPr lang="hr-HR" sz="2000" dirty="0" err="1" smtClean="0">
                          <a:latin typeface="+mn-lt"/>
                          <a:ea typeface="Times New Roman"/>
                          <a:cs typeface="Arial"/>
                        </a:rPr>
                        <a:t>multimedia</a:t>
                      </a:r>
                      <a:r>
                        <a:rPr lang="hr-HR" sz="200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000" dirty="0" smtClean="0">
                          <a:latin typeface="+mn-lt"/>
                          <a:ea typeface="Times New Roman"/>
                          <a:cs typeface="Arial"/>
                        </a:rPr>
                        <a:t>presentation by WWW standards and according to the phases for multimedia project development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619250" y="6381750"/>
            <a:ext cx="6697663" cy="476250"/>
          </a:xfrm>
          <a:noFill/>
        </p:spPr>
        <p:txBody>
          <a:bodyPr/>
          <a:lstStyle/>
          <a:p>
            <a:pPr algn="l"/>
            <a:fld id="{7F78DFD3-C32F-4532-B8D4-6CAF9B7C168F}" type="slidenum">
              <a:rPr lang="en-US" smtClean="0"/>
              <a:pPr algn="l"/>
              <a:t>7</a:t>
            </a:fld>
            <a:endParaRPr lang="en-US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5311775" cy="417036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kern="1200" smtClean="0">
                <a:cs typeface="Arial" charset="0"/>
              </a:rPr>
              <a:t>Introduction to multimedia </a:t>
            </a:r>
          </a:p>
          <a:p>
            <a:pPr eaLnBrk="1" hangingPunct="1">
              <a:defRPr/>
            </a:pPr>
            <a:r>
              <a:rPr lang="en-GB" sz="2800" smtClean="0"/>
              <a:t>World Wide Web</a:t>
            </a:r>
          </a:p>
          <a:p>
            <a:pPr eaLnBrk="1" hangingPunct="1">
              <a:defRPr/>
            </a:pPr>
            <a:r>
              <a:rPr lang="en-GB" sz="2800" smtClean="0">
                <a:ea typeface="Times New Roman"/>
                <a:cs typeface="Arial"/>
              </a:rPr>
              <a:t>Digital media elements </a:t>
            </a:r>
          </a:p>
          <a:p>
            <a:pPr lvl="1" eaLnBrk="1" hangingPunct="1">
              <a:defRPr/>
            </a:pPr>
            <a:r>
              <a:rPr lang="en-GB" sz="2400" smtClean="0"/>
              <a:t>Text and hypertext</a:t>
            </a:r>
          </a:p>
          <a:p>
            <a:pPr lvl="1" eaLnBrk="1" hangingPunct="1">
              <a:defRPr/>
            </a:pPr>
            <a:r>
              <a:rPr lang="en-GB" sz="2400" kern="1200" smtClean="0">
                <a:cs typeface="Arial" charset="0"/>
              </a:rPr>
              <a:t>Graphics</a:t>
            </a:r>
            <a:endParaRPr lang="en-GB" sz="2400" smtClean="0"/>
          </a:p>
          <a:p>
            <a:pPr lvl="1">
              <a:spcBef>
                <a:spcPts val="0"/>
              </a:spcBef>
              <a:defRPr/>
            </a:pPr>
            <a:r>
              <a:rPr lang="en-GB" sz="2400" kern="1200" smtClean="0">
                <a:cs typeface="Arial" charset="0"/>
              </a:rPr>
              <a:t>Sound</a:t>
            </a:r>
            <a:endParaRPr lang="en-GB" sz="2400" smtClean="0"/>
          </a:p>
          <a:p>
            <a:pPr lvl="1">
              <a:spcBef>
                <a:spcPts val="0"/>
              </a:spcBef>
              <a:defRPr/>
            </a:pPr>
            <a:r>
              <a:rPr lang="en-GB" sz="2400" kern="1200" smtClean="0">
                <a:cs typeface="Arial" charset="0"/>
              </a:rPr>
              <a:t>Animation</a:t>
            </a:r>
            <a:endParaRPr lang="en-GB" sz="2400" smtClean="0"/>
          </a:p>
          <a:p>
            <a:pPr lvl="1">
              <a:spcBef>
                <a:spcPts val="0"/>
              </a:spcBef>
              <a:defRPr/>
            </a:pPr>
            <a:r>
              <a:rPr lang="en-GB" sz="2400" kern="1200" smtClean="0">
                <a:cs typeface="Arial" charset="0"/>
              </a:rPr>
              <a:t>Video</a:t>
            </a:r>
            <a:endParaRPr lang="en-GB" sz="2400" smtClean="0"/>
          </a:p>
        </p:txBody>
      </p:sp>
      <p:pic>
        <p:nvPicPr>
          <p:cNvPr id="17412" name="Picture 6" descr="j0404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838200"/>
            <a:ext cx="1439863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3" name="Picture 7" descr="j04315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209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MCj039703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2420888"/>
            <a:ext cx="1573212" cy="157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5" name="Picture 9" descr="j03970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4267200"/>
            <a:ext cx="1347788" cy="134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6" name="Picture 11" descr="WB-01-jun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4572000"/>
            <a:ext cx="904875" cy="85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kern="1200" dirty="0" smtClean="0">
                <a:solidFill>
                  <a:schemeClr val="tx1"/>
                </a:solidFill>
                <a:cs typeface="Arial" charset="0"/>
              </a:rPr>
              <a:t>Theoretical topics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50825" y="5516563"/>
            <a:ext cx="57927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spcBef>
                <a:spcPts val="0"/>
              </a:spcBef>
              <a:buFontTx/>
              <a:buChar char="•"/>
              <a:defRPr/>
            </a:pPr>
            <a:r>
              <a:rPr lang="en-GB" sz="2800" u="none" kern="0">
                <a:solidFill>
                  <a:srgbClr val="000000"/>
                </a:solidFill>
                <a:latin typeface="Arial"/>
              </a:rPr>
              <a:t>Multimedia projects development</a:t>
            </a:r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Exercises</a:t>
            </a:r>
          </a:p>
        </p:txBody>
      </p:sp>
      <p:sp>
        <p:nvSpPr>
          <p:cNvPr id="1843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229600" cy="4525963"/>
          </a:xfrm>
        </p:spPr>
        <p:txBody>
          <a:bodyPr/>
          <a:lstStyle/>
          <a:p>
            <a:endParaRPr lang="hr-HR" sz="2000" smtClean="0"/>
          </a:p>
          <a:p>
            <a:endParaRPr lang="hr-HR" sz="2000" smtClean="0"/>
          </a:p>
          <a:p>
            <a:endParaRPr lang="en-US" sz="2000" smtClean="0"/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066800"/>
            <a:ext cx="9525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752600"/>
            <a:ext cx="28194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2819400"/>
            <a:ext cx="1381125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2971800"/>
            <a:ext cx="36480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914400"/>
            <a:ext cx="1733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442" name="Straight Arrow Connector 24"/>
          <p:cNvCxnSpPr>
            <a:cxnSpLocks noChangeShapeType="1"/>
          </p:cNvCxnSpPr>
          <p:nvPr/>
        </p:nvCxnSpPr>
        <p:spPr bwMode="auto">
          <a:xfrm flipV="1">
            <a:off x="3124200" y="2133600"/>
            <a:ext cx="838200" cy="533400"/>
          </a:xfrm>
          <a:prstGeom prst="straightConnector1">
            <a:avLst/>
          </a:prstGeom>
          <a:noFill/>
          <a:ln w="38100" algn="ctr">
            <a:solidFill>
              <a:srgbClr val="002060"/>
            </a:solidFill>
            <a:round/>
            <a:headEnd/>
            <a:tailEnd type="arrow" w="med" len="med"/>
          </a:ln>
        </p:spPr>
      </p:cxnSp>
      <p:cxnSp>
        <p:nvCxnSpPr>
          <p:cNvPr id="18443" name="Straight Arrow Connector 26"/>
          <p:cNvCxnSpPr>
            <a:cxnSpLocks noChangeShapeType="1"/>
          </p:cNvCxnSpPr>
          <p:nvPr/>
        </p:nvCxnSpPr>
        <p:spPr bwMode="auto">
          <a:xfrm flipH="1" flipV="1">
            <a:off x="5562600" y="2362200"/>
            <a:ext cx="1752600" cy="1143000"/>
          </a:xfrm>
          <a:prstGeom prst="straightConnector1">
            <a:avLst/>
          </a:prstGeom>
          <a:noFill/>
          <a:ln w="38100" algn="ctr">
            <a:solidFill>
              <a:srgbClr val="002060"/>
            </a:solidFill>
            <a:round/>
            <a:headEnd/>
            <a:tailEnd type="arrow" w="med" len="med"/>
          </a:ln>
        </p:spPr>
      </p:cxnSp>
      <p:cxnSp>
        <p:nvCxnSpPr>
          <p:cNvPr id="18444" name="Straight Arrow Connector 28"/>
          <p:cNvCxnSpPr>
            <a:cxnSpLocks noChangeShapeType="1"/>
          </p:cNvCxnSpPr>
          <p:nvPr/>
        </p:nvCxnSpPr>
        <p:spPr bwMode="auto">
          <a:xfrm flipH="1">
            <a:off x="5772150" y="1695450"/>
            <a:ext cx="1466850" cy="85725"/>
          </a:xfrm>
          <a:prstGeom prst="straightConnector1">
            <a:avLst/>
          </a:prstGeom>
          <a:noFill/>
          <a:ln w="38100" algn="ctr">
            <a:solidFill>
              <a:srgbClr val="002060"/>
            </a:solidFill>
            <a:round/>
            <a:headEnd/>
            <a:tailEnd type="arrow" w="med" len="med"/>
          </a:ln>
        </p:spPr>
      </p:cxnSp>
      <p:grpSp>
        <p:nvGrpSpPr>
          <p:cNvPr id="18445" name="Group 47"/>
          <p:cNvGrpSpPr>
            <a:grpSpLocks/>
          </p:cNvGrpSpPr>
          <p:nvPr/>
        </p:nvGrpSpPr>
        <p:grpSpPr bwMode="auto">
          <a:xfrm>
            <a:off x="457200" y="3657600"/>
            <a:ext cx="8686800" cy="2743200"/>
            <a:chOff x="457200" y="3733800"/>
            <a:chExt cx="8686800" cy="2743200"/>
          </a:xfrm>
        </p:grpSpPr>
        <p:pic>
          <p:nvPicPr>
            <p:cNvPr id="18447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86200" y="3733800"/>
              <a:ext cx="1733550" cy="173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8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7200" y="4114800"/>
              <a:ext cx="2409825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9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 l="8743" r="6010"/>
            <a:stretch>
              <a:fillRect/>
            </a:stretch>
          </p:blipFill>
          <p:spPr bwMode="auto">
            <a:xfrm>
              <a:off x="6172200" y="4572000"/>
              <a:ext cx="2971800" cy="168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0" name="Picture 1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295400" y="5334000"/>
              <a:ext cx="1905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451" name="Straight Arrow Connector 30"/>
            <p:cNvCxnSpPr>
              <a:cxnSpLocks noChangeShapeType="1"/>
            </p:cNvCxnSpPr>
            <p:nvPr/>
          </p:nvCxnSpPr>
          <p:spPr bwMode="auto">
            <a:xfrm flipV="1">
              <a:off x="3048000" y="4600575"/>
              <a:ext cx="838200" cy="47625"/>
            </a:xfrm>
            <a:prstGeom prst="straightConnector1">
              <a:avLst/>
            </a:prstGeom>
            <a:noFill/>
            <a:ln w="38100" algn="ctr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18452" name="Straight Arrow Connector 32"/>
            <p:cNvCxnSpPr>
              <a:cxnSpLocks noChangeShapeType="1"/>
            </p:cNvCxnSpPr>
            <p:nvPr/>
          </p:nvCxnSpPr>
          <p:spPr bwMode="auto">
            <a:xfrm flipV="1">
              <a:off x="3276600" y="5334000"/>
              <a:ext cx="914400" cy="838200"/>
            </a:xfrm>
            <a:prstGeom prst="straightConnector1">
              <a:avLst/>
            </a:prstGeom>
            <a:noFill/>
            <a:ln w="38100" algn="ctr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18453" name="Straight Arrow Connector 34"/>
            <p:cNvCxnSpPr>
              <a:cxnSpLocks noChangeShapeType="1"/>
            </p:cNvCxnSpPr>
            <p:nvPr/>
          </p:nvCxnSpPr>
          <p:spPr bwMode="auto">
            <a:xfrm flipH="1" flipV="1">
              <a:off x="5410200" y="5257800"/>
              <a:ext cx="914400" cy="457200"/>
            </a:xfrm>
            <a:prstGeom prst="straightConnector1">
              <a:avLst/>
            </a:prstGeom>
            <a:noFill/>
            <a:ln w="38100" algn="ctr">
              <a:solidFill>
                <a:srgbClr val="002060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18446" name="Straight Arrow Connector 46"/>
          <p:cNvCxnSpPr>
            <a:cxnSpLocks noChangeShapeType="1"/>
          </p:cNvCxnSpPr>
          <p:nvPr/>
        </p:nvCxnSpPr>
        <p:spPr bwMode="auto">
          <a:xfrm flipV="1">
            <a:off x="4953000" y="2514600"/>
            <a:ext cx="0" cy="457200"/>
          </a:xfrm>
          <a:prstGeom prst="straightConnector1">
            <a:avLst/>
          </a:prstGeom>
          <a:noFill/>
          <a:ln w="38100" algn="ctr">
            <a:solidFill>
              <a:srgbClr val="002060"/>
            </a:solidFill>
            <a:round/>
            <a:headEnd/>
            <a:tailEnd type="arrow" w="med" len="med"/>
          </a:ln>
        </p:spPr>
      </p:cxn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156D69-50E5-402E-ACB5-77261195FC0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Seminar - </a:t>
            </a:r>
            <a:r>
              <a:rPr lang="en-GB" dirty="0" smtClean="0"/>
              <a:t>Flash presentation</a:t>
            </a:r>
            <a:endParaRPr lang="hr-H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ea typeface="Times New Roman"/>
                <a:cs typeface="Arial"/>
              </a:rPr>
              <a:t>Preparing original multimedia elements and organize it in Flash presentation</a:t>
            </a:r>
          </a:p>
          <a:p>
            <a:pPr>
              <a:defRPr/>
            </a:pPr>
            <a:r>
              <a:rPr lang="en-GB" kern="1200" dirty="0" smtClean="0">
                <a:cs typeface="Arial" charset="0"/>
              </a:rPr>
              <a:t>A personal biographical presentation of a student (multimedia </a:t>
            </a:r>
            <a:r>
              <a:rPr lang="en-GB" kern="1200" dirty="0" err="1" smtClean="0">
                <a:cs typeface="Arial" charset="0"/>
              </a:rPr>
              <a:t>ePortfolio</a:t>
            </a:r>
            <a:r>
              <a:rPr lang="en-GB" kern="1200" dirty="0" smtClean="0">
                <a:cs typeface="Arial" charset="0"/>
              </a:rPr>
              <a:t>) – prevents plagiarism </a:t>
            </a:r>
          </a:p>
          <a:p>
            <a:pPr>
              <a:defRPr/>
            </a:pPr>
            <a:r>
              <a:rPr lang="en-GB" dirty="0" smtClean="0"/>
              <a:t>30 points (30% of the final course grade)</a:t>
            </a:r>
            <a:endParaRPr lang="en-GB" kern="1200" dirty="0" smtClean="0">
              <a:cs typeface="Arial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C23B182-9CDA-41D5-A67B-21FA3EFB7FB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SE Workshop, Opatija, 2-9.9.2012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jel_eng">
  <a:themeElements>
    <a:clrScheme name="odjel_cr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djel_cr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djel_cr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djel_cr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djel_cr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djel_cr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djel_cr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djel_cr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jel_cr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jel_cr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jel_cr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jel_cr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jel_cr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jel_cr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odjel_eng</Template>
  <TotalTime>21521</TotalTime>
  <Words>1183</Words>
  <Application>Microsoft Office PowerPoint</Application>
  <PresentationFormat>On-screen Show (4:3)</PresentationFormat>
  <Paragraphs>221</Paragraphs>
  <Slides>28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odjel_eng</vt:lpstr>
      <vt:lpstr>A Blended Learning Model for "Multimedia Systems" Course</vt:lpstr>
      <vt:lpstr>Content</vt:lpstr>
      <vt:lpstr>Introduction</vt:lpstr>
      <vt:lpstr>MMS Background</vt:lpstr>
      <vt:lpstr>The overall objective </vt:lpstr>
      <vt:lpstr>Learning outcomes</vt:lpstr>
      <vt:lpstr>Theoretical topics</vt:lpstr>
      <vt:lpstr>Exercises</vt:lpstr>
      <vt:lpstr>Seminar - Flash presentation</vt:lpstr>
      <vt:lpstr>Sequential blended learning model</vt:lpstr>
      <vt:lpstr>The order of the activities </vt:lpstr>
      <vt:lpstr>Moodle LMS MudRi</vt:lpstr>
      <vt:lpstr>Thematic form with blocks/topics</vt:lpstr>
      <vt:lpstr>Slide 14</vt:lpstr>
      <vt:lpstr>Slide 15</vt:lpstr>
      <vt:lpstr>Slide 16</vt:lpstr>
      <vt:lpstr>Question and answer (Q&amp;A)</vt:lpstr>
      <vt:lpstr>Efficiency of the used technology</vt:lpstr>
      <vt:lpstr>Grading</vt:lpstr>
      <vt:lpstr>Academic results and evaluation</vt:lpstr>
      <vt:lpstr>The most useful elements of the course  (2010/2011)</vt:lpstr>
      <vt:lpstr>The most useful elements of the course  (2011/2012)</vt:lpstr>
      <vt:lpstr>Students learned the most by: (2010/2011)</vt:lpstr>
      <vt:lpstr>Students learned the most by: (2011/2012)</vt:lpstr>
      <vt:lpstr>Students’ comments</vt:lpstr>
      <vt:lpstr>Conclusion</vt:lpstr>
      <vt:lpstr>Future plans </vt:lpstr>
      <vt:lpstr> Thank you for your attention! </vt:lpstr>
    </vt:vector>
  </TitlesOfParts>
  <Company>UNIRI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Nataša</dc:creator>
  <cp:lastModifiedBy>Nataša</cp:lastModifiedBy>
  <cp:revision>596</cp:revision>
  <dcterms:created xsi:type="dcterms:W3CDTF">2010-08-28T17:42:12Z</dcterms:created>
  <dcterms:modified xsi:type="dcterms:W3CDTF">2012-09-04T05:11:20Z</dcterms:modified>
</cp:coreProperties>
</file>